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8" r:id="rId22"/>
    <p:sldId id="277" r:id="rId23"/>
    <p:sldId id="279" r:id="rId24"/>
    <p:sldId id="280" r:id="rId25"/>
    <p:sldId id="281" r:id="rId26"/>
    <p:sldId id="282" r:id="rId27"/>
    <p:sldId id="283" r:id="rId28"/>
    <p:sldId id="285" r:id="rId29"/>
    <p:sldId id="260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CA078-5F11-451C-95E8-E43C8A959D4E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70232D0-22AD-4CFB-A4E5-BA4697D24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CA078-5F11-451C-95E8-E43C8A959D4E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32D0-22AD-4CFB-A4E5-BA4697D24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CA078-5F11-451C-95E8-E43C8A959D4E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32D0-22AD-4CFB-A4E5-BA4697D24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CA078-5F11-451C-95E8-E43C8A959D4E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70232D0-22AD-4CFB-A4E5-BA4697D24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CA078-5F11-451C-95E8-E43C8A959D4E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32D0-22AD-4CFB-A4E5-BA4697D240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CA078-5F11-451C-95E8-E43C8A959D4E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32D0-22AD-4CFB-A4E5-BA4697D24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CA078-5F11-451C-95E8-E43C8A959D4E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70232D0-22AD-4CFB-A4E5-BA4697D240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CA078-5F11-451C-95E8-E43C8A959D4E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32D0-22AD-4CFB-A4E5-BA4697D24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CA078-5F11-451C-95E8-E43C8A959D4E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32D0-22AD-4CFB-A4E5-BA4697D24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CA078-5F11-451C-95E8-E43C8A959D4E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32D0-22AD-4CFB-A4E5-BA4697D240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CA078-5F11-451C-95E8-E43C8A959D4E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232D0-22AD-4CFB-A4E5-BA4697D240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D7CA078-5F11-451C-95E8-E43C8A959D4E}" type="datetimeFigureOut">
              <a:rPr lang="ru-RU" smtClean="0"/>
              <a:pPr/>
              <a:t>12.12.2019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70232D0-22AD-4CFB-A4E5-BA4697D240A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МБОУ «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Шалинская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СОШ № 45»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04800" y="1500174"/>
            <a:ext cx="8686800" cy="457995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Результаты анкетирования по методике Е.Н. Степанова</a:t>
            </a:r>
          </a:p>
          <a:p>
            <a:pPr algn="ctr"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«Изучение удовлетворённости родителей работой образовательного учреждения»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2018 – 2019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уч.г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857256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результаты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357298"/>
            <a:ext cx="8686800" cy="4722827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7)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Наш ребенок не перегружен учебными занятиями и домашними заданиями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None/>
            </a:pPr>
            <a:endParaRPr lang="ru-RU" sz="2800" dirty="0" smtClean="0"/>
          </a:p>
          <a:p>
            <a:pPr algn="just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00166" y="2668798"/>
          <a:ext cx="5080000" cy="1590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</a:tblGrid>
              <a:tr h="319938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Начальная школа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99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76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34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79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24000" y="4357695"/>
          <a:ext cx="5119702" cy="1571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7736"/>
                <a:gridCol w="1000132"/>
                <a:gridCol w="1000132"/>
                <a:gridCol w="1000132"/>
                <a:gridCol w="1071570"/>
              </a:tblGrid>
              <a:tr h="523878">
                <a:tc gridSpan="5"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Основная и средняя</a:t>
                      </a:r>
                      <a:r>
                        <a:rPr lang="ru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школа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238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38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857256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результаты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357298"/>
            <a:ext cx="8686800" cy="4722827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Учителя учитывают индивидуальные особенности нашего ребенка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None/>
            </a:pPr>
            <a:endParaRPr lang="ru-RU" sz="2800" dirty="0" smtClean="0"/>
          </a:p>
          <a:p>
            <a:pPr algn="just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00166" y="2668798"/>
          <a:ext cx="5080000" cy="1590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</a:tblGrid>
              <a:tr h="319938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Начальная школа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99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76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38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64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24000" y="4357695"/>
          <a:ext cx="5119702" cy="1571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7736"/>
                <a:gridCol w="1000132"/>
                <a:gridCol w="1000132"/>
                <a:gridCol w="1000132"/>
                <a:gridCol w="1071570"/>
              </a:tblGrid>
              <a:tr h="523878">
                <a:tc gridSpan="5"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Основная и средняя</a:t>
                      </a:r>
                      <a:r>
                        <a:rPr lang="ru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школа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238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38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857256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результаты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357298"/>
            <a:ext cx="8686800" cy="4722827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9)</a:t>
            </a:r>
            <a:r>
              <a:rPr lang="ru-RU" sz="2800" b="1" dirty="0" smtClean="0"/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учебном заведении проводятся мероприятия, которые полезны и интересны нашему ребенку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None/>
            </a:pPr>
            <a:endParaRPr lang="ru-RU" sz="2800" dirty="0" smtClean="0"/>
          </a:p>
          <a:p>
            <a:pPr algn="just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00166" y="2668798"/>
          <a:ext cx="5080000" cy="1590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</a:tblGrid>
              <a:tr h="319938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Начальная школа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99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76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49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67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24000" y="4357695"/>
          <a:ext cx="5119702" cy="1571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7736"/>
                <a:gridCol w="1000132"/>
                <a:gridCol w="1000132"/>
                <a:gridCol w="1000132"/>
                <a:gridCol w="1071570"/>
              </a:tblGrid>
              <a:tr h="523878">
                <a:tc gridSpan="5"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Основная и средняя</a:t>
                      </a:r>
                      <a:r>
                        <a:rPr lang="ru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школа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238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38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857256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результаты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357298"/>
            <a:ext cx="8686800" cy="4722827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10)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учебном заведении работают различные кружки, клубы, секции, где может заниматься наш ребенок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None/>
            </a:pPr>
            <a:endParaRPr lang="ru-RU" sz="2800" dirty="0" smtClean="0"/>
          </a:p>
          <a:p>
            <a:pPr algn="just">
              <a:spcBef>
                <a:spcPts val="0"/>
              </a:spcBef>
              <a:buNone/>
            </a:pPr>
            <a:endParaRPr lang="ru-RU" sz="2800" dirty="0" smtClean="0"/>
          </a:p>
          <a:p>
            <a:pPr algn="just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00166" y="2772088"/>
          <a:ext cx="5080000" cy="1487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</a:tblGrid>
              <a:tr h="422911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Начальная школа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29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77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80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19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24000" y="4572008"/>
          <a:ext cx="5119702" cy="1500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7736"/>
                <a:gridCol w="1000132"/>
                <a:gridCol w="1000132"/>
                <a:gridCol w="1000132"/>
                <a:gridCol w="1071570"/>
              </a:tblGrid>
              <a:tr h="528565">
                <a:tc gridSpan="5"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Основная и средняя</a:t>
                      </a:r>
                      <a:r>
                        <a:rPr lang="ru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школа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858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58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28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857256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результаты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357298"/>
            <a:ext cx="8686800" cy="4722827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11)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Педагоги дают нашему ребенку глубокие и прочные знания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None/>
            </a:pPr>
            <a:endParaRPr lang="ru-RU" sz="2800" dirty="0" smtClean="0"/>
          </a:p>
          <a:p>
            <a:pPr algn="just">
              <a:spcBef>
                <a:spcPts val="0"/>
              </a:spcBef>
              <a:buNone/>
            </a:pPr>
            <a:endParaRPr lang="ru-RU" sz="2800" dirty="0" smtClean="0"/>
          </a:p>
          <a:p>
            <a:pPr algn="just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00166" y="2668798"/>
          <a:ext cx="5080000" cy="1590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</a:tblGrid>
              <a:tr h="319938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Начальная школа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99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76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84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24000" y="4357695"/>
          <a:ext cx="5119702" cy="1571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7736"/>
                <a:gridCol w="1000132"/>
                <a:gridCol w="1000132"/>
                <a:gridCol w="1000132"/>
                <a:gridCol w="1071570"/>
              </a:tblGrid>
              <a:tr h="523878">
                <a:tc gridSpan="5"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Основная и средняя</a:t>
                      </a:r>
                      <a:r>
                        <a:rPr lang="ru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школа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238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38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857256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результаты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357298"/>
            <a:ext cx="8686800" cy="4722827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12)</a:t>
            </a:r>
            <a:r>
              <a:rPr lang="ru-RU" sz="2800" b="1" dirty="0" smtClean="0"/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учебном заведении заботятся о физическом развитии и здоровье нашего ребенка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None/>
            </a:pPr>
            <a:endParaRPr lang="ru-RU" sz="2800" dirty="0" smtClean="0"/>
          </a:p>
          <a:p>
            <a:pPr algn="just">
              <a:spcBef>
                <a:spcPts val="0"/>
              </a:spcBef>
              <a:buNone/>
            </a:pPr>
            <a:endParaRPr lang="ru-RU" sz="2800" dirty="0" smtClean="0"/>
          </a:p>
          <a:p>
            <a:pPr algn="just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00166" y="2571745"/>
          <a:ext cx="5080000" cy="1554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</a:tblGrid>
              <a:tr h="454120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Начальная школа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29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375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39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84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24000" y="4357695"/>
          <a:ext cx="5119702" cy="1571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7736"/>
                <a:gridCol w="1000132"/>
                <a:gridCol w="1000132"/>
                <a:gridCol w="1000132"/>
                <a:gridCol w="1071570"/>
              </a:tblGrid>
              <a:tr h="523878">
                <a:tc gridSpan="5"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Основная и средняя</a:t>
                      </a:r>
                      <a:r>
                        <a:rPr lang="ru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школа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238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38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857256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результаты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357298"/>
            <a:ext cx="8686800" cy="4722827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13)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Учебное заведение способствует формированию достойного поведения нашего ребенка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None/>
            </a:pPr>
            <a:endParaRPr lang="ru-RU" sz="2800" dirty="0" smtClean="0"/>
          </a:p>
          <a:p>
            <a:pPr algn="just">
              <a:spcBef>
                <a:spcPts val="0"/>
              </a:spcBef>
              <a:buNone/>
            </a:pPr>
            <a:endParaRPr lang="ru-RU" sz="2800" dirty="0" smtClean="0"/>
          </a:p>
          <a:p>
            <a:pPr algn="just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00166" y="2668798"/>
          <a:ext cx="5080000" cy="15460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</a:tblGrid>
              <a:tr h="443717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Начальная школа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37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85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47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73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24000" y="4500568"/>
          <a:ext cx="5119702" cy="15716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7736"/>
                <a:gridCol w="1000132"/>
                <a:gridCol w="1000132"/>
                <a:gridCol w="1000132"/>
                <a:gridCol w="1071570"/>
              </a:tblGrid>
              <a:tr h="553735">
                <a:tc gridSpan="5"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Основная и средняя</a:t>
                      </a:r>
                      <a:r>
                        <a:rPr lang="ru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школа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089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89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857256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результаты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357298"/>
            <a:ext cx="8686800" cy="4722827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14)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Администрация и педагоги создают условия для проявления и развития способностей нашего ребенка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 smtClean="0"/>
          </a:p>
          <a:p>
            <a:pPr algn="just">
              <a:spcBef>
                <a:spcPts val="0"/>
              </a:spcBef>
              <a:buNone/>
            </a:pPr>
            <a:endParaRPr lang="ru-RU" sz="2800" dirty="0" smtClean="0"/>
          </a:p>
          <a:p>
            <a:pPr algn="just">
              <a:spcBef>
                <a:spcPts val="0"/>
              </a:spcBef>
              <a:buNone/>
            </a:pPr>
            <a:endParaRPr lang="ru-RU" sz="2800" dirty="0" smtClean="0"/>
          </a:p>
          <a:p>
            <a:pPr algn="just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00166" y="2714620"/>
          <a:ext cx="5080000" cy="1468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</a:tblGrid>
              <a:tr h="410063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Начальная школа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00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86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38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75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24000" y="4500571"/>
          <a:ext cx="5119702" cy="1714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7736"/>
                <a:gridCol w="1000132"/>
                <a:gridCol w="1000132"/>
                <a:gridCol w="1000132"/>
                <a:gridCol w="1071570"/>
              </a:tblGrid>
              <a:tr h="604074">
                <a:tc gridSpan="5"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Основная и средняя</a:t>
                      </a:r>
                      <a:r>
                        <a:rPr lang="ru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школа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552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52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25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857256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результаты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357298"/>
            <a:ext cx="8686800" cy="4722827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15)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Учебное заведение по-настоящему готовит нашего ребенка к самостоятельной жизни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 algn="just">
              <a:spcBef>
                <a:spcPts val="0"/>
              </a:spcBef>
              <a:buNone/>
            </a:pPr>
            <a:endParaRPr lang="ru-RU" sz="2800" dirty="0" smtClean="0"/>
          </a:p>
          <a:p>
            <a:pPr algn="just">
              <a:spcBef>
                <a:spcPts val="0"/>
              </a:spcBef>
              <a:buNone/>
            </a:pPr>
            <a:endParaRPr lang="ru-RU" sz="2800" dirty="0" smtClean="0"/>
          </a:p>
          <a:p>
            <a:pPr algn="just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00166" y="2571744"/>
          <a:ext cx="5080000" cy="15716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</a:tblGrid>
              <a:tr h="451069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Начальная школа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10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94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65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32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24000" y="4500568"/>
          <a:ext cx="5119702" cy="15716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7736"/>
                <a:gridCol w="1000132"/>
                <a:gridCol w="1000132"/>
                <a:gridCol w="1000132"/>
                <a:gridCol w="1071570"/>
              </a:tblGrid>
              <a:tr h="553735">
                <a:tc gridSpan="5"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Основная и средняя</a:t>
                      </a:r>
                      <a:r>
                        <a:rPr lang="ru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школа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089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89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857256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результаты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357298"/>
            <a:ext cx="8686800" cy="4722827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Что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Вам нравится в школьной жизни Вашего ребенка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(начальная школа)</a:t>
            </a: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Мой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ребенок стал более ответственным, дружелюбным; Активное участие во многих мероприятиях школы, соревнованиях; Все нравится; Классный руководитель идет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навстречу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родителям, занимается после уроков с учениками; Внешкольные занятия; Дружный коллектив; Первая смена; Условия для проявления и развития способностей ребенка;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Нет ответа – 65%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 algn="just">
              <a:spcBef>
                <a:spcPts val="0"/>
              </a:spcBef>
              <a:buNone/>
            </a:pPr>
            <a:endParaRPr lang="ru-RU" sz="2800" dirty="0" smtClean="0"/>
          </a:p>
          <a:p>
            <a:pPr algn="just">
              <a:spcBef>
                <a:spcPts val="0"/>
              </a:spcBef>
              <a:buNone/>
            </a:pPr>
            <a:endParaRPr lang="ru-RU" sz="2800" dirty="0" smtClean="0"/>
          </a:p>
          <a:p>
            <a:pPr algn="just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4290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4865703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Выявить уровень удовлетворённости родителей работой образовательного учреждения и его педагогического коллектива</a:t>
            </a:r>
          </a:p>
          <a:p>
            <a:pPr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4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совершенно согласен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согласен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трудно сказать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не согласен</a:t>
            </a:r>
          </a:p>
          <a:p>
            <a:pPr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0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совершенно не согласен</a:t>
            </a:r>
          </a:p>
          <a:p>
            <a:pPr>
              <a:spcBef>
                <a:spcPts val="0"/>
              </a:spcBef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5 открытых вопросов, на которые родители должны были дать ответ и 2 вопроса с выбором ответа.</a:t>
            </a:r>
          </a:p>
          <a:p>
            <a:pPr algn="just">
              <a:spcBef>
                <a:spcPts val="0"/>
              </a:spcBef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857256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результаты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357298"/>
            <a:ext cx="8686800" cy="4722827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Что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Вам нравится в школьной жизни Вашего ребенка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(основная и средняя школа)</a:t>
            </a:r>
            <a:endParaRPr lang="ru-RU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Активное участие в жизни класса и школы;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Комфортно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школе;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Самостоятельность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Классные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мероприятия;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Учебный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процесс и педагоги; </a:t>
            </a:r>
          </a:p>
          <a:p>
            <a:pPr algn="just">
              <a:spcBef>
                <a:spcPts val="0"/>
              </a:spcBef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Нет ответа – 57%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 algn="just">
              <a:spcBef>
                <a:spcPts val="0"/>
              </a:spcBef>
              <a:buNone/>
            </a:pPr>
            <a:endParaRPr lang="ru-RU" sz="2800" dirty="0" smtClean="0"/>
          </a:p>
          <a:p>
            <a:pPr algn="just">
              <a:spcBef>
                <a:spcPts val="0"/>
              </a:spcBef>
              <a:buNone/>
            </a:pPr>
            <a:endParaRPr lang="ru-RU" sz="2800" dirty="0" smtClean="0"/>
          </a:p>
          <a:p>
            <a:pPr algn="just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857256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результаты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357298"/>
            <a:ext cx="8686800" cy="4722827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Чем вы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неудовлетворены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в работе школы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(начальная школа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>
              <a:buNone/>
            </a:pPr>
            <a:r>
              <a:rPr lang="ru-RU" sz="2800" dirty="0" smtClean="0"/>
              <a:t>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Питание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не вкусная еда; В перемены нет подвижных игр; Много проектной деятельности; Ребенка не берут на общественные выступления; Проведением летних оздоровительных площадок; Работой некоторых педагогов; Школьную форму носят не все ученики школы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dirty="0" smtClean="0"/>
          </a:p>
          <a:p>
            <a:pPr algn="just">
              <a:spcBef>
                <a:spcPts val="0"/>
              </a:spcBef>
              <a:buNone/>
            </a:pPr>
            <a:endParaRPr lang="ru-RU" sz="2800" dirty="0" smtClean="0"/>
          </a:p>
          <a:p>
            <a:pPr algn="just">
              <a:spcBef>
                <a:spcPts val="0"/>
              </a:spcBef>
              <a:buNone/>
            </a:pPr>
            <a:endParaRPr lang="ru-RU" sz="2800" dirty="0" smtClean="0"/>
          </a:p>
          <a:p>
            <a:pPr algn="just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857256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результаты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357298"/>
            <a:ext cx="8686800" cy="4722827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Чем вы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неудовлетворены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работе школы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(основная и средняя школа)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Учебному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процессу мешают большое количество репетиций экзаменов, ВПР; учителя не стремятся помочь ребенку, у которого выходит одна тройка; нет разнообразия в питании, длительное время ребенок находится в школе; </a:t>
            </a: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 algn="just">
              <a:spcBef>
                <a:spcPts val="0"/>
              </a:spcBef>
              <a:buNone/>
            </a:pPr>
            <a:endParaRPr lang="ru-RU" sz="2800" dirty="0" smtClean="0"/>
          </a:p>
          <a:p>
            <a:pPr algn="just">
              <a:spcBef>
                <a:spcPts val="0"/>
              </a:spcBef>
              <a:buNone/>
            </a:pPr>
            <a:endParaRPr lang="ru-RU" sz="2800" dirty="0" smtClean="0"/>
          </a:p>
          <a:p>
            <a:pPr algn="just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857256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результаты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357298"/>
            <a:ext cx="8686800" cy="5000660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sz="4500" b="1" dirty="0" smtClean="0">
                <a:latin typeface="Times New Roman" pitchFamily="18" charset="0"/>
                <a:cs typeface="Times New Roman" pitchFamily="18" charset="0"/>
              </a:rPr>
              <a:t>Что Вы хотели бы изменить в школьной жизни Вашего ребенка</a:t>
            </a:r>
            <a:r>
              <a:rPr lang="ru-RU" sz="4500" b="1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4500" b="1" i="1" dirty="0" smtClean="0">
                <a:latin typeface="Times New Roman" pitchFamily="18" charset="0"/>
                <a:cs typeface="Times New Roman" pitchFamily="18" charset="0"/>
              </a:rPr>
              <a:t>(начальная </a:t>
            </a:r>
            <a:r>
              <a:rPr lang="ru-RU" sz="4500" b="1" i="1" dirty="0" smtClean="0">
                <a:latin typeface="Times New Roman" pitchFamily="18" charset="0"/>
                <a:cs typeface="Times New Roman" pitchFamily="18" charset="0"/>
              </a:rPr>
              <a:t>школа</a:t>
            </a:r>
            <a:r>
              <a:rPr lang="ru-RU" sz="45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В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учебном процессе –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больше домашних заданий; ничего не менять; чаще спрашивать на уроках; дополнительный материал по программе; факультативы по специальным предметам; реально оценивать знания ребенка; индивидуальный подход к ребенку; более углубленное изучение предметов; 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  В 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воспитательной работе –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меньше мероприятий в феврале; чаще выезжать; дисциплина на переменах; привлекать к чтению книг; посещение библиотеки; привлекать к участию в общественной деятельности; </a:t>
            </a:r>
          </a:p>
          <a:p>
            <a:pPr algn="just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 algn="just">
              <a:spcBef>
                <a:spcPts val="0"/>
              </a:spcBef>
              <a:buNone/>
            </a:pPr>
            <a:endParaRPr lang="ru-RU" sz="2800" dirty="0" smtClean="0"/>
          </a:p>
          <a:p>
            <a:pPr algn="just">
              <a:spcBef>
                <a:spcPts val="0"/>
              </a:spcBef>
              <a:buNone/>
            </a:pPr>
            <a:endParaRPr lang="ru-RU" sz="2800" dirty="0" smtClean="0"/>
          </a:p>
          <a:p>
            <a:pPr algn="just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857256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результаты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357298"/>
            <a:ext cx="8686800" cy="4722827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Что Вы хотели бы изменить в школьной жизни Вашего ребенка?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основная и средняя школа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учебном процессе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когда ученик не понимает темы, нужно объяснять дополнительно; против второго ин.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языка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организовать дополнительные занятия по предметам, которые вызывают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сложности;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учителям музыки и технологии относиться к детям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помягче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распределение нагрузки по дням;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В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воспитательной работе –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участие в районных фестивалях и мероприятиях; </a:t>
            </a:r>
          </a:p>
          <a:p>
            <a:pPr algn="just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 algn="just">
              <a:spcBef>
                <a:spcPts val="0"/>
              </a:spcBef>
              <a:buNone/>
            </a:pPr>
            <a:endParaRPr lang="ru-RU" sz="2800" dirty="0" smtClean="0"/>
          </a:p>
          <a:p>
            <a:pPr algn="just">
              <a:spcBef>
                <a:spcPts val="0"/>
              </a:spcBef>
              <a:buNone/>
            </a:pPr>
            <a:endParaRPr lang="ru-RU" sz="2800" dirty="0" smtClean="0"/>
          </a:p>
          <a:p>
            <a:pPr algn="just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857256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результаты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5500726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Углубленное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изучение каких предметов вы хотели бы получить для вашего ребенка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000" b="1" i="1" dirty="0" err="1" smtClean="0">
                <a:latin typeface="Times New Roman" pitchFamily="18" charset="0"/>
                <a:cs typeface="Times New Roman" pitchFamily="18" charset="0"/>
              </a:rPr>
              <a:t>нач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. школа)</a:t>
            </a:r>
          </a:p>
          <a:p>
            <a:pPr algn="ctr">
              <a:buNone/>
            </a:pP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Математика – 60 (43%)</a:t>
            </a:r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Физика - 4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Художественная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культура - 3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Информатика – 12 (9%)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Биология - 6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История – 12 (9%)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Обществознание - 4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Право - 4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Русский 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язык – 60 (43%)</a:t>
            </a:r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Литература – 21(15%)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Ин. 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язык – 43 (31%)</a:t>
            </a:r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Экономика - 7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Психология – 12 (9%)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Химия - 6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 algn="just">
              <a:spcBef>
                <a:spcPts val="0"/>
              </a:spcBef>
              <a:buNone/>
            </a:pPr>
            <a:endParaRPr lang="ru-RU" sz="2800" dirty="0" smtClean="0"/>
          </a:p>
          <a:p>
            <a:pPr algn="just">
              <a:spcBef>
                <a:spcPts val="0"/>
              </a:spcBef>
              <a:buNone/>
            </a:pPr>
            <a:endParaRPr lang="ru-RU" sz="2800" dirty="0" smtClean="0"/>
          </a:p>
          <a:p>
            <a:pPr algn="just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857256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результаты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5429288"/>
          </a:xfrm>
          <a:ln>
            <a:solidFill>
              <a:schemeClr val="accent1"/>
            </a:solidFill>
          </a:ln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Углубленное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изучение каких предметов вы хотели бы получить для вашего ребенка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000" b="1" i="1" dirty="0" err="1" smtClean="0">
                <a:latin typeface="Times New Roman" pitchFamily="18" charset="0"/>
                <a:cs typeface="Times New Roman" pitchFamily="18" charset="0"/>
              </a:rPr>
              <a:t>осн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кола)</a:t>
            </a:r>
          </a:p>
          <a:p>
            <a:pPr algn="ctr">
              <a:buNone/>
            </a:pP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Математика - 23 (49%)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Физика - 3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Художественная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культура - 1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Информатика - 3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Биология - 5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История - 12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Обществознание - 6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Право - 1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Русский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язык – 17 (36%)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Литература - 2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Ин.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язык – 26 (55%)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Экономика - 2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Психология - 2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Химия - 2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 algn="just">
              <a:spcBef>
                <a:spcPts val="0"/>
              </a:spcBef>
              <a:buNone/>
            </a:pPr>
            <a:endParaRPr lang="ru-RU" sz="2800" dirty="0" smtClean="0"/>
          </a:p>
          <a:p>
            <a:pPr algn="just">
              <a:spcBef>
                <a:spcPts val="0"/>
              </a:spcBef>
              <a:buNone/>
            </a:pPr>
            <a:endParaRPr lang="ru-RU" sz="2800" dirty="0" smtClean="0"/>
          </a:p>
          <a:p>
            <a:pPr algn="just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857256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результаты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5429288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just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Кто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из педагогов школы для вас является авторитетом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>
              <a:buNone/>
            </a:pPr>
            <a:r>
              <a:rPr lang="ru-RU" sz="2800" dirty="0" smtClean="0"/>
              <a:t>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Карпова О.В.,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Дружинина С.А,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Коллякова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И.И.,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Шешенина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Ю.В.,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Феденев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А.Н.,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Кузнецова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И.В.,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Антипина Е.А, Рыбникова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Н.П.,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Мозговая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Л.В.,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Кириченко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З.С.,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Попова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Т.А.,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Нестерова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Н.А.,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Шатрабаева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Е.А.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 algn="just">
              <a:spcBef>
                <a:spcPts val="0"/>
              </a:spcBef>
              <a:buNone/>
            </a:pPr>
            <a:endParaRPr lang="ru-RU" sz="2800" dirty="0" smtClean="0"/>
          </a:p>
          <a:p>
            <a:pPr algn="just">
              <a:spcBef>
                <a:spcPts val="0"/>
              </a:spcBef>
              <a:buNone/>
            </a:pPr>
            <a:endParaRPr lang="ru-RU" sz="2800" dirty="0" smtClean="0"/>
          </a:p>
          <a:p>
            <a:pPr algn="just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результаты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57298"/>
            <a:ext cx="8686800" cy="5286412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По-вашему мнению, за последний год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346" y="2071678"/>
          <a:ext cx="7500992" cy="20368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5248"/>
                <a:gridCol w="1875248"/>
                <a:gridCol w="1875248"/>
                <a:gridCol w="1875248"/>
              </a:tblGrid>
              <a:tr h="512579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Начальная школа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25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Школа стала лучше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Школа стала хуже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Никак не изменилась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Трудно сказать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07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37</a:t>
                      </a:r>
                      <a:r>
                        <a:rPr lang="ru-RU" sz="2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\28%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</a:t>
                      </a:r>
                      <a:r>
                        <a:rPr lang="ru-RU" sz="2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\38%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44</a:t>
                      </a:r>
                      <a:r>
                        <a:rPr lang="ru-RU" sz="2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\34%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4348" y="4357695"/>
          <a:ext cx="7500990" cy="20969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826"/>
                <a:gridCol w="1857388"/>
                <a:gridCol w="1857388"/>
                <a:gridCol w="1857388"/>
              </a:tblGrid>
              <a:tr h="666754">
                <a:tc gridSpan="4"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Основная и средняя</a:t>
                      </a:r>
                      <a:r>
                        <a:rPr lang="ru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школа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667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Школа стала лучше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Школа стала хуже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Никак не изменилась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Трудно сказать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67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8\</a:t>
                      </a:r>
                      <a:r>
                        <a:rPr lang="ru-RU" sz="2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21%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r>
                        <a:rPr lang="ru-RU" sz="2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\3%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18</a:t>
                      </a:r>
                      <a:r>
                        <a:rPr lang="ru-RU" sz="2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\49%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  <a:r>
                        <a:rPr lang="ru-RU" sz="2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\27%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Статистика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анкетировании приняли участие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233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родителя (139 чел. - начальная школа, 47 чел. – основная и средняя)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12 классов – комплектов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(8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школа,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3 – основная и 1 – средняя)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Получено 233 ответа на перечисленные утверждения и дана степень согласия с ними.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результаты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28736"/>
            <a:ext cx="8686800" cy="465138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ru-RU" b="1" dirty="0" smtClean="0"/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Коллектив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в котором учится наш ребенок, можно назвать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дружным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00166" y="2668798"/>
          <a:ext cx="5080000" cy="15374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</a:tblGrid>
              <a:tr h="319938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Начальная школа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99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76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49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29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24000" y="4357695"/>
          <a:ext cx="5119702" cy="1571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7736"/>
                <a:gridCol w="1000132"/>
                <a:gridCol w="1000132"/>
                <a:gridCol w="1000132"/>
                <a:gridCol w="1071570"/>
              </a:tblGrid>
              <a:tr h="523878">
                <a:tc gridSpan="5"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Основная и средняя</a:t>
                      </a:r>
                      <a:r>
                        <a:rPr lang="ru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школа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238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38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результаты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28736"/>
            <a:ext cx="8686800" cy="465138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) В среде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своих одноклассников наш ребенок чувствует себя комфортно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00166" y="2668798"/>
          <a:ext cx="5080000" cy="1590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</a:tblGrid>
              <a:tr h="319938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Начальная школа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99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76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54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67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24000" y="4357695"/>
          <a:ext cx="5119702" cy="1571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7736"/>
                <a:gridCol w="1000132"/>
                <a:gridCol w="1000132"/>
                <a:gridCol w="1000132"/>
                <a:gridCol w="1071570"/>
              </a:tblGrid>
              <a:tr h="523878">
                <a:tc gridSpan="5"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Основная и средняя</a:t>
                      </a:r>
                      <a:r>
                        <a:rPr lang="ru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школа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238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38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24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результаты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28736"/>
            <a:ext cx="8686800" cy="465138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ru-RU" sz="2800" b="1" dirty="0" smtClean="0"/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Педагоги проявляют доброжелательное отношение к нашему ребенку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00166" y="2668798"/>
          <a:ext cx="5080000" cy="1590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</a:tblGrid>
              <a:tr h="319938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Начальная школа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99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76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70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62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24000" y="4357695"/>
          <a:ext cx="5119702" cy="1571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7736"/>
                <a:gridCol w="1000132"/>
                <a:gridCol w="1000132"/>
                <a:gridCol w="1000132"/>
                <a:gridCol w="1071570"/>
              </a:tblGrid>
              <a:tr h="523878">
                <a:tc gridSpan="5"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Основная и средняя</a:t>
                      </a:r>
                      <a:r>
                        <a:rPr lang="ru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школа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238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38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32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857256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результаты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357298"/>
            <a:ext cx="8686800" cy="4722827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Мы испытываем чувство взаимопонимания в контактах с администрацией и педагогами нашего ребенка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00166" y="2772088"/>
          <a:ext cx="5080000" cy="1487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</a:tblGrid>
              <a:tr h="422911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Начальная школа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29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277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53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67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24000" y="4572007"/>
          <a:ext cx="5119702" cy="1565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7736"/>
                <a:gridCol w="1000132"/>
                <a:gridCol w="1000132"/>
                <a:gridCol w="1000132"/>
                <a:gridCol w="1071570"/>
              </a:tblGrid>
              <a:tr h="309565">
                <a:tc gridSpan="5"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Основная и средняя</a:t>
                      </a:r>
                      <a:r>
                        <a:rPr lang="ru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школа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238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38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857256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результаты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357298"/>
            <a:ext cx="8686800" cy="4722827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классе, где учится наш ребенок, хороший классный руководитель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00166" y="2668798"/>
          <a:ext cx="5080000" cy="1590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</a:tblGrid>
              <a:tr h="319938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Начальная школа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99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76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98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35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24000" y="4357695"/>
          <a:ext cx="5119702" cy="1571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7736"/>
                <a:gridCol w="1000132"/>
                <a:gridCol w="1000132"/>
                <a:gridCol w="1000132"/>
                <a:gridCol w="1071570"/>
              </a:tblGrid>
              <a:tr h="523878">
                <a:tc gridSpan="5"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Основная и средняя</a:t>
                      </a:r>
                      <a:r>
                        <a:rPr lang="ru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школа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238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38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30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857256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результаты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357298"/>
            <a:ext cx="8686800" cy="4722827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Педагоги справедливо оценивают достижения в учебе нашего ребенка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  <a:buNone/>
            </a:pPr>
            <a:endParaRPr lang="ru-RU" sz="2800" dirty="0" smtClean="0"/>
          </a:p>
          <a:p>
            <a:pPr algn="just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00166" y="2668798"/>
          <a:ext cx="5080000" cy="1590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</a:tblGrid>
              <a:tr h="319938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Начальная школа</a:t>
                      </a:r>
                      <a:endParaRPr lang="ru-RU" sz="2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99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776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57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68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24000" y="4357695"/>
          <a:ext cx="5119702" cy="1571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7736"/>
                <a:gridCol w="1000132"/>
                <a:gridCol w="1000132"/>
                <a:gridCol w="1000132"/>
                <a:gridCol w="1071570"/>
              </a:tblGrid>
              <a:tr h="523878">
                <a:tc gridSpan="5"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Основная и средняя</a:t>
                      </a:r>
                      <a:r>
                        <a:rPr lang="ru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школа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238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38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23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184</TotalTime>
  <Words>1372</Words>
  <Application>Microsoft Office PowerPoint</Application>
  <PresentationFormat>Экран (4:3)</PresentationFormat>
  <Paragraphs>577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Трек</vt:lpstr>
      <vt:lpstr>МБОУ «Шалинская СОШ № 45»</vt:lpstr>
      <vt:lpstr>Цель:</vt:lpstr>
      <vt:lpstr>Статистика</vt:lpstr>
      <vt:lpstr>результаты</vt:lpstr>
      <vt:lpstr>результаты</vt:lpstr>
      <vt:lpstr>результаты</vt:lpstr>
      <vt:lpstr>результаты</vt:lpstr>
      <vt:lpstr>результаты</vt:lpstr>
      <vt:lpstr>результаты</vt:lpstr>
      <vt:lpstr>результаты</vt:lpstr>
      <vt:lpstr>результаты</vt:lpstr>
      <vt:lpstr>результаты</vt:lpstr>
      <vt:lpstr>результаты</vt:lpstr>
      <vt:lpstr>результаты</vt:lpstr>
      <vt:lpstr>результаты</vt:lpstr>
      <vt:lpstr>результаты</vt:lpstr>
      <vt:lpstr>результаты</vt:lpstr>
      <vt:lpstr>результаты</vt:lpstr>
      <vt:lpstr>результаты</vt:lpstr>
      <vt:lpstr>результаты</vt:lpstr>
      <vt:lpstr>результаты</vt:lpstr>
      <vt:lpstr>результаты</vt:lpstr>
      <vt:lpstr>результаты</vt:lpstr>
      <vt:lpstr>результаты</vt:lpstr>
      <vt:lpstr>результаты</vt:lpstr>
      <vt:lpstr>результаты</vt:lpstr>
      <vt:lpstr>результаты</vt:lpstr>
      <vt:lpstr>результаты</vt:lpstr>
      <vt:lpstr>Слайд 29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МБОУ «Шалинская СОШ № 45»</dc:title>
  <dc:creator>Дом</dc:creator>
  <cp:lastModifiedBy>Дом</cp:lastModifiedBy>
  <cp:revision>20</cp:revision>
  <dcterms:created xsi:type="dcterms:W3CDTF">2019-12-11T18:20:44Z</dcterms:created>
  <dcterms:modified xsi:type="dcterms:W3CDTF">2019-12-12T20:25:52Z</dcterms:modified>
</cp:coreProperties>
</file>